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5" r:id="rId3"/>
    <p:sldId id="302" r:id="rId4"/>
    <p:sldId id="303" r:id="rId5"/>
    <p:sldId id="304" r:id="rId6"/>
    <p:sldId id="305" r:id="rId7"/>
    <p:sldId id="306" r:id="rId8"/>
    <p:sldId id="30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1702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9DB-8A68-4ABD-A98B-98D8084741AD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080-58E6-4A99-8474-C7783992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9DB-8A68-4ABD-A98B-98D8084741AD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080-58E6-4A99-8474-C7783992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5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9DB-8A68-4ABD-A98B-98D8084741AD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080-58E6-4A99-8474-C7783992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9DB-8A68-4ABD-A98B-98D8084741AD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080-58E6-4A99-8474-C7783992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7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9DB-8A68-4ABD-A98B-98D8084741AD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080-58E6-4A99-8474-C7783992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0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9DB-8A68-4ABD-A98B-98D8084741AD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080-58E6-4A99-8474-C7783992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9DB-8A68-4ABD-A98B-98D8084741AD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080-58E6-4A99-8474-C7783992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9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9DB-8A68-4ABD-A98B-98D8084741AD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080-58E6-4A99-8474-C7783992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9DB-8A68-4ABD-A98B-98D8084741AD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080-58E6-4A99-8474-C7783992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8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9DB-8A68-4ABD-A98B-98D8084741AD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080-58E6-4A99-8474-C7783992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0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9DB-8A68-4ABD-A98B-98D8084741AD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F080-58E6-4A99-8474-C7783992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219DB-8A68-4ABD-A98B-98D8084741AD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0F080-58E6-4A99-8474-C7783992E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1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525" y="2225104"/>
            <a:ext cx="5750951" cy="19567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3152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32" y="365126"/>
            <a:ext cx="8266921" cy="1325563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pperplate Gothic Light" panose="020E0507020206020404" pitchFamily="34" charset="0"/>
              </a:rPr>
              <a:t>“Paint Me a Picture”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539" y="1803400"/>
            <a:ext cx="8266921" cy="3863975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3600" b="1" dirty="0">
                <a:latin typeface="Calibri" panose="020F0502020204030204" pitchFamily="34" charset="0"/>
              </a:rPr>
              <a:t>The Bride: Symbol of the Saved in Heaven</a:t>
            </a:r>
          </a:p>
          <a:p>
            <a:pPr>
              <a:spcBef>
                <a:spcPts val="300"/>
              </a:spcBef>
            </a:pPr>
            <a:r>
              <a:rPr lang="en-US" sz="3200" dirty="0">
                <a:latin typeface="Calibri" panose="020F0502020204030204" pitchFamily="34" charset="0"/>
              </a:rPr>
              <a:t>Revelation is a book filled with visual symbols (Rev. 1:11, 20, 16; Heb. 4:12; Eph. 6:17).</a:t>
            </a:r>
          </a:p>
          <a:p>
            <a:pPr marL="457200" lvl="1" indent="-223838">
              <a:spcBef>
                <a:spcPts val="300"/>
              </a:spcBef>
            </a:pPr>
            <a:r>
              <a:rPr lang="en-US" sz="2800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sword that comes from the mouth of Jesus is the Word of God, which is used to fight against and conquer the unrepentant (Rev. 2:16; 19:15, 21).</a:t>
            </a:r>
          </a:p>
          <a:p>
            <a:pPr marL="280988" indent="-280988">
              <a:spcBef>
                <a:spcPts val="300"/>
              </a:spcBef>
            </a:pPr>
            <a:r>
              <a:rPr lang="en-US" sz="3200" dirty="0">
                <a:latin typeface="Calibri" panose="020F0502020204030204" pitchFamily="34" charset="0"/>
              </a:rPr>
              <a:t>The “Bride” is the church, the body of the saved (cf. 2 Cor. 11:2; Eph. 5:25-27).</a:t>
            </a:r>
            <a:endParaRPr lang="en-US" sz="3200" dirty="0">
              <a:solidFill>
                <a:srgbClr val="990000"/>
              </a:solidFill>
              <a:latin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endParaRPr lang="en-US" sz="3200" dirty="0">
              <a:latin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endParaRPr lang="en-US" sz="3200" dirty="0">
              <a:latin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endParaRPr lang="en-US" sz="2800" dirty="0">
              <a:latin typeface="Calibri" panose="020F0502020204030204" pitchFamily="34" charset="0"/>
            </a:endParaRPr>
          </a:p>
          <a:p>
            <a:pPr lvl="1">
              <a:spcBef>
                <a:spcPts val="300"/>
              </a:spcBef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lvl="1">
              <a:spcBef>
                <a:spcPts val="300"/>
              </a:spcBef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endParaRPr lang="en-US" sz="3000" i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66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44" y="365126"/>
            <a:ext cx="8350896" cy="1325563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pperplate Gothic Light" panose="020E0507020206020404" pitchFamily="34" charset="0"/>
              </a:rPr>
              <a:t>“Paint Me a Picture”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3" y="1812730"/>
            <a:ext cx="8350897" cy="4680144"/>
          </a:xfrm>
          <a:solidFill>
            <a:schemeClr val="bg1">
              <a:alpha val="7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3600" b="1" dirty="0">
                <a:latin typeface="Calibri" panose="020F0502020204030204" pitchFamily="34" charset="0"/>
              </a:rPr>
              <a:t>Fellowship with God: Destiny of the Redeemed</a:t>
            </a:r>
          </a:p>
          <a:p>
            <a:pPr>
              <a:spcBef>
                <a:spcPts val="300"/>
              </a:spcBef>
            </a:pPr>
            <a:r>
              <a:rPr lang="en-US" sz="3000" dirty="0">
                <a:latin typeface="Calibri" panose="020F0502020204030204" pitchFamily="34" charset="0"/>
              </a:rPr>
              <a:t>Heaven is being at home with our heavenly Father!</a:t>
            </a:r>
          </a:p>
          <a:p>
            <a:pPr marL="512763" lvl="1" indent="-279400">
              <a:spcBef>
                <a:spcPts val="300"/>
              </a:spcBef>
            </a:pPr>
            <a:r>
              <a:rPr lang="en-US" sz="3000" i="1" dirty="0">
                <a:solidFill>
                  <a:srgbClr val="98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 the heavenly city, “the tabernacle of God is with men, and He will dwell with them” (21:3).</a:t>
            </a:r>
          </a:p>
          <a:p>
            <a:pPr>
              <a:spcBef>
                <a:spcPts val="300"/>
              </a:spcBef>
            </a:pPr>
            <a:r>
              <a:rPr lang="en-US" sz="3000" dirty="0">
                <a:latin typeface="Calibri" panose="020F0502020204030204" pitchFamily="34" charset="0"/>
              </a:rPr>
              <a:t>There is no need to go to a temple to approach God’s presence, for He is always at hand  (Rev. 21:22).</a:t>
            </a:r>
          </a:p>
          <a:p>
            <a:pPr>
              <a:spcBef>
                <a:spcPts val="300"/>
              </a:spcBef>
            </a:pPr>
            <a:r>
              <a:rPr lang="en-US" sz="3000" dirty="0">
                <a:latin typeface="Calibri" panose="020F0502020204030204" pitchFamily="34" charset="0"/>
              </a:rPr>
              <a:t>Inhabitants are bathed in the light of the glory of His presence (Rev. 21:23, 25).</a:t>
            </a:r>
          </a:p>
          <a:p>
            <a:pPr>
              <a:spcBef>
                <a:spcPts val="300"/>
              </a:spcBef>
            </a:pPr>
            <a:r>
              <a:rPr lang="en-US" sz="3000" dirty="0">
                <a:latin typeface="Calibri" panose="020F0502020204030204" pitchFamily="34" charset="0"/>
              </a:rPr>
              <a:t>There is no death, sorrow, crying, or pain because God is present, and He will wipe away every tear                        (Rev. 21:4).</a:t>
            </a:r>
          </a:p>
        </p:txBody>
      </p:sp>
    </p:spTree>
    <p:extLst>
      <p:ext uri="{BB962C8B-B14F-4D97-AF65-F5344CB8AC3E}">
        <p14:creationId xmlns:p14="http://schemas.microsoft.com/office/powerpoint/2010/main" val="10798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44" y="365126"/>
            <a:ext cx="8350896" cy="1325563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pperplate Gothic Light" panose="020E0507020206020404" pitchFamily="34" charset="0"/>
              </a:rPr>
              <a:t>“Paint Me a Picture”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3" y="1812730"/>
            <a:ext cx="8350897" cy="4680144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3600" b="1" dirty="0">
                <a:latin typeface="Calibri" panose="020F0502020204030204" pitchFamily="34" charset="0"/>
              </a:rPr>
              <a:t>Only the Holy</a:t>
            </a:r>
          </a:p>
          <a:p>
            <a:pPr>
              <a:spcBef>
                <a:spcPts val="300"/>
              </a:spcBef>
            </a:pPr>
            <a:r>
              <a:rPr lang="en-US" sz="3000" dirty="0">
                <a:latin typeface="Calibri" panose="020F0502020204030204" pitchFamily="34" charset="0"/>
              </a:rPr>
              <a:t>Heaven is a place for those who have prepared for their spiritual wedding day </a:t>
            </a:r>
            <a:r>
              <a:rPr lang="en-US" dirty="0">
                <a:latin typeface="Calibri" panose="020F0502020204030204" pitchFamily="34" charset="0"/>
              </a:rPr>
              <a:t>(Rev. 21:2,10; Heb. 12:14)</a:t>
            </a:r>
            <a:endParaRPr lang="en-US" sz="2600" i="1" dirty="0">
              <a:solidFill>
                <a:srgbClr val="9817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3000" dirty="0">
                <a:latin typeface="Calibri" panose="020F0502020204030204" pitchFamily="34" charset="0"/>
              </a:rPr>
              <a:t>This new realm of existence will be characterized by righteousness (Rev. 21:1, 5</a:t>
            </a:r>
            <a:r>
              <a:rPr lang="en-US" sz="3200" dirty="0">
                <a:latin typeface="Calibri" panose="020F0502020204030204" pitchFamily="34" charset="0"/>
              </a:rPr>
              <a:t>, 27; 2 Pet. 3:13</a:t>
            </a:r>
            <a:r>
              <a:rPr lang="en-US" sz="3000" dirty="0">
                <a:latin typeface="Calibri" panose="020F0502020204030204" pitchFamily="34" charset="0"/>
              </a:rPr>
              <a:t>). </a:t>
            </a:r>
          </a:p>
          <a:p>
            <a:pPr marL="457200" lvl="1" indent="-223838">
              <a:spcBef>
                <a:spcPts val="300"/>
              </a:spcBef>
            </a:pPr>
            <a:r>
              <a:rPr lang="en-US" sz="2600" i="1" dirty="0">
                <a:solidFill>
                  <a:srgbClr val="98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“sea” of wicked human society is gone                               (Rev. 8:8-9; 12:12; 16:3; 18:17-21).</a:t>
            </a:r>
          </a:p>
          <a:p>
            <a:pPr marL="457200" lvl="1" indent="-223838">
              <a:spcBef>
                <a:spcPts val="300"/>
              </a:spcBef>
            </a:pPr>
            <a:r>
              <a:rPr lang="en-US" sz="2600" i="1" dirty="0">
                <a:solidFill>
                  <a:srgbClr val="98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holy are at home, but the wicked have no place   (Rev. 21:27; 20:12, 15; 3:5; 21:8l; Exo. 32:32-33; Phil. 4:3).</a:t>
            </a:r>
          </a:p>
          <a:p>
            <a:pPr marL="233362" lvl="1" indent="0" algn="ctr">
              <a:spcBef>
                <a:spcPts val="300"/>
              </a:spcBef>
              <a:buNone/>
            </a:pPr>
            <a:r>
              <a:rPr lang="en-US" sz="2600" b="1" i="1" dirty="0">
                <a:latin typeface="Calibri" panose="020F0502020204030204" pitchFamily="34" charset="0"/>
              </a:rPr>
              <a:t>The knowledge of this reality does not ruin heaven for God, and it won’t ruin it for the saved either.</a:t>
            </a:r>
          </a:p>
        </p:txBody>
      </p:sp>
    </p:spTree>
    <p:extLst>
      <p:ext uri="{BB962C8B-B14F-4D97-AF65-F5344CB8AC3E}">
        <p14:creationId xmlns:p14="http://schemas.microsoft.com/office/powerpoint/2010/main" val="389549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44" y="365126"/>
            <a:ext cx="8350896" cy="1325563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pperplate Gothic Light" panose="020E0507020206020404" pitchFamily="34" charset="0"/>
              </a:rPr>
              <a:t>“Paint Me a Picture”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3" y="1812730"/>
            <a:ext cx="8350897" cy="4959350"/>
          </a:xfrm>
          <a:solidFill>
            <a:schemeClr val="bg1">
              <a:alpha val="7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3600" b="1" dirty="0">
                <a:latin typeface="Calibri" panose="020F0502020204030204" pitchFamily="34" charset="0"/>
              </a:rPr>
              <a:t>The Perfect Home for God’s people </a:t>
            </a:r>
          </a:p>
          <a:p>
            <a:pPr>
              <a:spcBef>
                <a:spcPts val="300"/>
              </a:spcBef>
            </a:pPr>
            <a:r>
              <a:rPr lang="en-US" sz="3000" dirty="0">
                <a:latin typeface="Calibri" panose="020F0502020204030204" pitchFamily="34" charset="0"/>
              </a:rPr>
              <a:t>Heaven is our perfect home (Heb. 13:14; 11:10)</a:t>
            </a:r>
          </a:p>
          <a:p>
            <a:pPr>
              <a:spcBef>
                <a:spcPts val="300"/>
              </a:spcBef>
            </a:pPr>
            <a:r>
              <a:rPr lang="en-US" sz="3000" dirty="0">
                <a:latin typeface="Calibri" panose="020F0502020204030204" pitchFamily="34" charset="0"/>
              </a:rPr>
              <a:t>The prominence of the number 12 indicates that the city is designed for us!</a:t>
            </a:r>
            <a:r>
              <a:rPr lang="en-US" sz="3000" i="1" dirty="0">
                <a:solidFill>
                  <a:srgbClr val="98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000" dirty="0">
                <a:latin typeface="Calibri" panose="020F0502020204030204" pitchFamily="34" charset="0"/>
              </a:rPr>
              <a:t>(Rev. 21:12-21)                         </a:t>
            </a:r>
            <a:r>
              <a:rPr lang="en-US" sz="3000" b="1" dirty="0">
                <a:latin typeface="Calibri" panose="020F0502020204030204" pitchFamily="34" charset="0"/>
              </a:rPr>
              <a:t>The number twelve symbolizes the people of God</a:t>
            </a:r>
            <a:r>
              <a:rPr lang="en-US" sz="3000" dirty="0">
                <a:latin typeface="Calibri" panose="020F0502020204030204" pitchFamily="34" charset="0"/>
              </a:rPr>
              <a:t>.  </a:t>
            </a:r>
          </a:p>
          <a:p>
            <a:pPr marL="520700" lvl="1" indent="-292100">
              <a:spcBef>
                <a:spcPts val="300"/>
              </a:spcBef>
            </a:pPr>
            <a:r>
              <a:rPr lang="en-US" sz="3000" i="1" dirty="0">
                <a:solidFill>
                  <a:srgbClr val="98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Jacob had twelve sons whose descendants became the twelve tribes of the nation of Israel; they were the specially chosen people of God (Ezek. 20:5).  </a:t>
            </a:r>
          </a:p>
          <a:p>
            <a:pPr marL="520700" lvl="1" indent="-292100">
              <a:spcBef>
                <a:spcPts val="300"/>
              </a:spcBef>
            </a:pPr>
            <a:r>
              <a:rPr lang="en-US" sz="3000" i="1" dirty="0">
                <a:solidFill>
                  <a:srgbClr val="98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Jesus chose twelve apostles and promised them that they would “sit on twelve thrones, judging the twelve tribes of Israel” (Matt. 10:1-5; 19:28). </a:t>
            </a:r>
          </a:p>
          <a:p>
            <a:pPr marL="520700" lvl="1" indent="-292100">
              <a:spcBef>
                <a:spcPts val="300"/>
              </a:spcBef>
            </a:pPr>
            <a:r>
              <a:rPr lang="en-US" sz="3000" i="1" dirty="0">
                <a:solidFill>
                  <a:srgbClr val="98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 Revelation, the number 12 is repeatedly used symbolically for the people of God (Rev. 7; 12:1)</a:t>
            </a:r>
          </a:p>
        </p:txBody>
      </p:sp>
    </p:spTree>
    <p:extLst>
      <p:ext uri="{BB962C8B-B14F-4D97-AF65-F5344CB8AC3E}">
        <p14:creationId xmlns:p14="http://schemas.microsoft.com/office/powerpoint/2010/main" val="368432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44" y="365126"/>
            <a:ext cx="8350896" cy="1325563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pperplate Gothic Light" panose="020E0507020206020404" pitchFamily="34" charset="0"/>
              </a:rPr>
              <a:t>“Paint Me a Picture”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3" y="1812730"/>
            <a:ext cx="8350897" cy="4959350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atin typeface="Calibri" panose="020F0502020204030204" pitchFamily="34" charset="0"/>
              </a:rPr>
              <a:t>Before the Throne: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latin typeface="Calibri" panose="020F0502020204030204" pitchFamily="34" charset="0"/>
              </a:rPr>
              <a:t>Forever In the Presence of a Holy God</a:t>
            </a:r>
          </a:p>
          <a:p>
            <a:pPr>
              <a:spcBef>
                <a:spcPts val="300"/>
              </a:spcBef>
            </a:pPr>
            <a:r>
              <a:rPr lang="en-US" sz="3000" dirty="0">
                <a:latin typeface="Calibri" panose="020F0502020204030204" pitchFamily="34" charset="0"/>
              </a:rPr>
              <a:t>The throne of God is a central feature in Revelation’s portrait of heaven (Rev. 21:5; 22:1, 4).</a:t>
            </a:r>
          </a:p>
          <a:p>
            <a:pPr>
              <a:spcBef>
                <a:spcPts val="300"/>
              </a:spcBef>
            </a:pPr>
            <a:r>
              <a:rPr lang="en-US" sz="3000" dirty="0">
                <a:latin typeface="Calibri" panose="020F0502020204030204" pitchFamily="34" charset="0"/>
              </a:rPr>
              <a:t>The beauty and glory of the scene focuses our attention on the One who occupies the throne (Rev. 4:2-11).</a:t>
            </a:r>
          </a:p>
          <a:p>
            <a:pPr>
              <a:spcBef>
                <a:spcPts val="300"/>
              </a:spcBef>
            </a:pPr>
            <a:r>
              <a:rPr lang="en-US" sz="3000" dirty="0">
                <a:latin typeface="Calibri" panose="020F0502020204030204" pitchFamily="34" charset="0"/>
              </a:rPr>
              <a:t>“Before the throne…”</a:t>
            </a:r>
          </a:p>
          <a:p>
            <a:pPr marL="457200" lvl="1" indent="-223838">
              <a:spcBef>
                <a:spcPts val="300"/>
              </a:spcBef>
            </a:pPr>
            <a:r>
              <a:rPr lang="en-US" sz="2600" i="1" dirty="0">
                <a:solidFill>
                  <a:srgbClr val="98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Prayers and praise ascend (Rev. 8:3; 14:3)</a:t>
            </a:r>
          </a:p>
          <a:p>
            <a:pPr marL="457200" lvl="1" indent="-223838">
              <a:spcBef>
                <a:spcPts val="300"/>
              </a:spcBef>
            </a:pPr>
            <a:r>
              <a:rPr lang="en-US" sz="2600" i="1" dirty="0">
                <a:solidFill>
                  <a:srgbClr val="98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There is a sea of glass and a song of victory (Rev. 15:2-3)</a:t>
            </a:r>
          </a:p>
          <a:p>
            <a:pPr marL="457200" lvl="1" indent="-223838">
              <a:spcBef>
                <a:spcPts val="300"/>
              </a:spcBef>
            </a:pPr>
            <a:r>
              <a:rPr lang="en-US" sz="2600" i="1" dirty="0">
                <a:solidFill>
                  <a:srgbClr val="98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multitude of the saved glorify God (Rev. 7:8-9)</a:t>
            </a:r>
          </a:p>
          <a:p>
            <a:pPr lvl="1">
              <a:spcBef>
                <a:spcPts val="300"/>
              </a:spcBef>
            </a:pPr>
            <a:endParaRPr lang="en-US" sz="2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25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44" y="365126"/>
            <a:ext cx="8350896" cy="1325563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pperplate Gothic Light" panose="020E0507020206020404" pitchFamily="34" charset="0"/>
              </a:rPr>
              <a:t>“Paint Me a Picture”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3" y="1812730"/>
            <a:ext cx="8350897" cy="3888274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3600" b="1" dirty="0">
                <a:latin typeface="Calibri" panose="020F0502020204030204" pitchFamily="34" charset="0"/>
              </a:rPr>
              <a:t>A Tree by a River and Eternity</a:t>
            </a:r>
          </a:p>
          <a:p>
            <a:pPr>
              <a:spcBef>
                <a:spcPts val="300"/>
              </a:spcBef>
            </a:pPr>
            <a:r>
              <a:rPr lang="en-US" sz="3000" dirty="0">
                <a:latin typeface="Calibri" panose="020F0502020204030204" pitchFamily="34" charset="0"/>
              </a:rPr>
              <a:t>In heaven, man regains access to the tree of life (Gen. 3:22-24; Rev. 22:1-2).</a:t>
            </a:r>
          </a:p>
          <a:p>
            <a:pPr>
              <a:spcBef>
                <a:spcPts val="300"/>
              </a:spcBef>
            </a:pPr>
            <a:r>
              <a:rPr lang="en-US" sz="3000" dirty="0">
                <a:latin typeface="Calibri" panose="020F0502020204030204" pitchFamily="34" charset="0"/>
              </a:rPr>
              <a:t>The “water of life” flows from the throne                       (Rev. 22:1; 21:6; 7:17; John 4:14).</a:t>
            </a:r>
          </a:p>
          <a:p>
            <a:pPr marL="0" indent="0" algn="ctr">
              <a:spcBef>
                <a:spcPts val="300"/>
              </a:spcBef>
              <a:buNone/>
            </a:pPr>
            <a:r>
              <a:rPr lang="en-US" sz="3000" i="1" dirty="0">
                <a:solidFill>
                  <a:srgbClr val="98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“Whoever desires, let him take </a:t>
            </a:r>
          </a:p>
          <a:p>
            <a:pPr marL="0" indent="0" algn="ctr">
              <a:spcBef>
                <a:spcPts val="300"/>
              </a:spcBef>
              <a:buNone/>
            </a:pPr>
            <a:r>
              <a:rPr lang="en-US" sz="3000" i="1" dirty="0">
                <a:solidFill>
                  <a:srgbClr val="98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water of life freely.”  </a:t>
            </a:r>
          </a:p>
          <a:p>
            <a:pPr marL="0" indent="0" algn="ctr">
              <a:spcBef>
                <a:spcPts val="300"/>
              </a:spcBef>
              <a:buNone/>
            </a:pPr>
            <a:r>
              <a:rPr lang="en-US" sz="3000" i="1" dirty="0">
                <a:solidFill>
                  <a:srgbClr val="98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(Rev. 22:17)</a:t>
            </a:r>
          </a:p>
          <a:p>
            <a:pPr lvl="1">
              <a:spcBef>
                <a:spcPts val="300"/>
              </a:spcBef>
            </a:pPr>
            <a:endParaRPr lang="en-US" sz="2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44" y="365126"/>
            <a:ext cx="8350896" cy="1325563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pperplate Gothic Light" panose="020E0507020206020404" pitchFamily="34" charset="0"/>
              </a:rPr>
              <a:t>“Paint Me a Picture”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3" y="1812730"/>
            <a:ext cx="8350897" cy="4858658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3600" b="1" dirty="0">
                <a:latin typeface="Calibri" panose="020F0502020204030204" pitchFamily="34" charset="0"/>
              </a:rPr>
              <a:t>Impressions of God’s Servants in Heaven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3200" b="1" i="1" dirty="0">
                <a:latin typeface="Calibri" panose="020F0502020204030204" pitchFamily="34" charset="0"/>
              </a:rPr>
              <a:t>Revelation 22:3-5 indicates the following:</a:t>
            </a:r>
          </a:p>
          <a:p>
            <a:pPr marL="625475" indent="-27940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3000" i="1" dirty="0">
                <a:solidFill>
                  <a:srgbClr val="98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•	</a:t>
            </a:r>
            <a:r>
              <a:rPr lang="en-US" sz="3200" b="1" i="1" dirty="0">
                <a:solidFill>
                  <a:srgbClr val="98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God’s servants “shall serve Him.”</a:t>
            </a:r>
          </a:p>
          <a:p>
            <a:pPr marL="625475" indent="-27940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3200" i="1" dirty="0">
                <a:solidFill>
                  <a:srgbClr val="98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•</a:t>
            </a:r>
            <a:r>
              <a:rPr lang="en-US" sz="3200" b="1" i="1" dirty="0">
                <a:solidFill>
                  <a:srgbClr val="98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	God’s servants “will see Him face to face”      </a:t>
            </a:r>
            <a:r>
              <a:rPr lang="en-US" i="1" dirty="0">
                <a:solidFill>
                  <a:srgbClr val="98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(John 1:18; 1 John 4:12; 3:2; Exo. 33:20; Matt. 5:8).</a:t>
            </a:r>
          </a:p>
          <a:p>
            <a:pPr marL="625475" indent="-27940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3200" i="1" dirty="0">
                <a:solidFill>
                  <a:srgbClr val="98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•	</a:t>
            </a:r>
            <a:r>
              <a:rPr lang="en-US" sz="3200" b="1" i="1" dirty="0">
                <a:solidFill>
                  <a:srgbClr val="98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God’s servants will have “His name on their foreheads” </a:t>
            </a:r>
            <a:r>
              <a:rPr lang="en-US" i="1" dirty="0">
                <a:solidFill>
                  <a:srgbClr val="98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(Rev. 7:3; 3:12).</a:t>
            </a:r>
          </a:p>
          <a:p>
            <a:pPr marL="625475" indent="-27940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3200" i="1" dirty="0">
                <a:solidFill>
                  <a:srgbClr val="98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•	</a:t>
            </a:r>
            <a:r>
              <a:rPr lang="en-US" sz="3200" b="1" i="1" dirty="0">
                <a:solidFill>
                  <a:srgbClr val="98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God’s servants will “reign forever and ever”              </a:t>
            </a:r>
            <a:r>
              <a:rPr lang="en-US" i="1" dirty="0">
                <a:solidFill>
                  <a:srgbClr val="9817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(2 Tim. 2:12).</a:t>
            </a:r>
          </a:p>
          <a:p>
            <a:pPr lvl="1">
              <a:spcBef>
                <a:spcPts val="300"/>
              </a:spcBef>
            </a:pPr>
            <a:endParaRPr lang="en-US" sz="2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19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683</Words>
  <Application>Microsoft Office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Copperplate Gothic Light</vt:lpstr>
      <vt:lpstr>Office Theme</vt:lpstr>
      <vt:lpstr>PowerPoint Presentation</vt:lpstr>
      <vt:lpstr>“Paint Me a Picture”</vt:lpstr>
      <vt:lpstr>“Paint Me a Picture”</vt:lpstr>
      <vt:lpstr>“Paint Me a Picture”</vt:lpstr>
      <vt:lpstr>“Paint Me a Picture”</vt:lpstr>
      <vt:lpstr>“Paint Me a Picture”</vt:lpstr>
      <vt:lpstr>“Paint Me a Picture”</vt:lpstr>
      <vt:lpstr>“Paint Me a Picture”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Klein</dc:creator>
  <cp:lastModifiedBy>Eastside Enlightener</cp:lastModifiedBy>
  <cp:revision>87</cp:revision>
  <dcterms:created xsi:type="dcterms:W3CDTF">2019-04-16T19:40:08Z</dcterms:created>
  <dcterms:modified xsi:type="dcterms:W3CDTF">2019-05-18T16:03:34Z</dcterms:modified>
</cp:coreProperties>
</file>